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59BA0F2-3C36-4065-9001-4C578E13E256}">
  <a:tblStyle styleId="{C59BA0F2-3C36-4065-9001-4C578E13E25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AG-0ZfpaLey6rJMIdwY5otFX_CnxQE04xhbEebmxtws/copy?usp=sharing" TargetMode="External"/><Relationship Id="rId5" Type="http://schemas.openxmlformats.org/officeDocument/2006/relationships/hyperlink" Target="https://docs.google.com/presentation/d/1fwVdLx1dVeApy-n4ZtRf7-0hk1BqniAKp-VLXyKPJoM/copy?usp=sharing" TargetMode="External"/><Relationship Id="rId6" Type="http://schemas.openxmlformats.org/officeDocument/2006/relationships/hyperlink" Target="https://docs.google.com/presentation/d/1wa3JZ2KtHF4gUNRlfU0Fc58hH1NrA0UNIGxgTsovbdc/copy?usp=sharing" TargetMode="External"/><Relationship Id="rId7"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8_BxjfeibrwplLNlxrzC-mTtU9aKyHXb-dElfSlgZnE/copy?usp=sharing"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563888"/>
          <a:ext cx="3000000" cy="3000000"/>
        </p:xfrm>
        <a:graphic>
          <a:graphicData uri="http://schemas.openxmlformats.org/drawingml/2006/table">
            <a:tbl>
              <a:tblPr>
                <a:noFill/>
                <a:tableStyleId>{C59BA0F2-3C36-4065-9001-4C578E13E256}</a:tableStyleId>
              </a:tblPr>
              <a:tblGrid>
                <a:gridCol w="1458775"/>
                <a:gridCol w="3684800"/>
                <a:gridCol w="3910450"/>
              </a:tblGrid>
              <a:tr h="2712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lang="en">
                          <a:latin typeface="Inter"/>
                          <a:ea typeface="Inter"/>
                          <a:cs typeface="Inter"/>
                          <a:sym typeface="Inter"/>
                        </a:rPr>
                        <a:t>LESSON 8</a:t>
                      </a:r>
                      <a:endParaRPr>
                        <a:latin typeface="Inter"/>
                        <a:ea typeface="Inter"/>
                        <a:cs typeface="Inter"/>
                        <a:sym typeface="Inter"/>
                      </a:endParaRPr>
                    </a:p>
                  </a:txBody>
                  <a:tcPr marT="91425" marB="91425" marR="91425" marL="91425"/>
                </a:tc>
                <a:tc hMerge="1"/>
              </a:tr>
              <a:tr h="5007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primary and secondary sources help historians understand the past and explain the diverse ways of life of Indigenous societies in North America, including their interactions with the natural environment?</a:t>
                      </a:r>
                      <a:endParaRPr sz="1200">
                        <a:solidFill>
                          <a:schemeClr val="dk1"/>
                        </a:solidFill>
                        <a:latin typeface="Inter"/>
                        <a:ea typeface="Inter"/>
                        <a:cs typeface="Inter"/>
                        <a:sym typeface="Inter"/>
                      </a:endParaRPr>
                    </a:p>
                  </a:txBody>
                  <a:tcPr marT="91425" marB="91425" marR="91425" marL="91425"/>
                </a:tc>
                <a:tc hMerge="1"/>
              </a:tr>
              <a:tr h="2608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All Unit Standards</a:t>
                      </a:r>
                      <a:endParaRPr sz="1200">
                        <a:solidFill>
                          <a:schemeClr val="dk1"/>
                        </a:solidFill>
                        <a:latin typeface="Inter"/>
                        <a:ea typeface="Inter"/>
                        <a:cs typeface="Inter"/>
                        <a:sym typeface="Inter"/>
                      </a:endParaRPr>
                    </a:p>
                  </a:txBody>
                  <a:tcPr marT="91425" marB="91425" marR="91425" marL="91425"/>
                </a:tc>
                <a:tc hMerge="1"/>
              </a:tr>
              <a:tr h="396450">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Historical Empathy</a:t>
                      </a:r>
                      <a:endParaRPr sz="1200">
                        <a:solidFill>
                          <a:schemeClr val="dk1"/>
                        </a:solidFill>
                        <a:latin typeface="Inter"/>
                        <a:ea typeface="Inter"/>
                        <a:cs typeface="Inter"/>
                        <a:sym typeface="Inter"/>
                      </a:endParaRPr>
                    </a:p>
                  </a:txBody>
                  <a:tcPr marT="91425" marB="91425" marR="91425" marL="91425"/>
                </a:tc>
                <a:tc hMerge="1"/>
              </a:tr>
              <a:tr h="3755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Option 1- Frayer Model Vocabulary: Miseducation</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Option 2- Notice, Wonder, Think</a:t>
                      </a:r>
                      <a:endParaRPr sz="1200">
                        <a:latin typeface="Inter"/>
                        <a:ea typeface="Inter"/>
                        <a:cs typeface="Inter"/>
                        <a:sym typeface="Inter"/>
                      </a:endParaRPr>
                    </a:p>
                  </a:txBody>
                  <a:tcPr marT="91425" marB="91425" marR="91425" marL="91425"/>
                </a:tc>
                <a:tc hMerge="1"/>
              </a:tr>
              <a:tr h="8764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music choice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8764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latin typeface="Inter"/>
                          <a:ea typeface="Inter"/>
                          <a:cs typeface="Inter"/>
                          <a:sym typeface="Inter"/>
                        </a:rPr>
                        <a:t>Using the </a:t>
                      </a:r>
                      <a:r>
                        <a:rPr lang="en" sz="1200" u="sng">
                          <a:solidFill>
                            <a:schemeClr val="hlink"/>
                          </a:solidFill>
                          <a:latin typeface="Inter"/>
                          <a:ea typeface="Inter"/>
                          <a:cs typeface="Inter"/>
                          <a:sym typeface="Inter"/>
                          <a:hlinkClick r:id="rId5"/>
                        </a:rPr>
                        <a:t>Assessment Presentation</a:t>
                      </a:r>
                      <a:r>
                        <a:rPr lang="en" sz="1200">
                          <a:latin typeface="Inter"/>
                          <a:ea typeface="Inter"/>
                          <a:cs typeface="Inter"/>
                          <a:sym typeface="Inter"/>
                        </a:rPr>
                        <a:t> (slides 1-11), </a:t>
                      </a:r>
                      <a:r>
                        <a:rPr lang="en" sz="1200">
                          <a:latin typeface="Inter"/>
                          <a:ea typeface="Inter"/>
                          <a:cs typeface="Inter"/>
                          <a:sym typeface="Inter"/>
                        </a:rPr>
                        <a:t>remind</a:t>
                      </a:r>
                      <a:r>
                        <a:rPr lang="en" sz="1200">
                          <a:latin typeface="Inter"/>
                          <a:ea typeface="Inter"/>
                          <a:cs typeface="Inter"/>
                          <a:sym typeface="Inter"/>
                        </a:rPr>
                        <a:t> students of the unit essential question and introduce the assessment. With the </a:t>
                      </a:r>
                      <a:r>
                        <a:rPr lang="en" sz="1200" u="sng">
                          <a:solidFill>
                            <a:schemeClr val="hlink"/>
                          </a:solidFill>
                          <a:latin typeface="Inter"/>
                          <a:ea typeface="Inter"/>
                          <a:cs typeface="Inter"/>
                          <a:sym typeface="Inter"/>
                          <a:hlinkClick r:id="rId6"/>
                        </a:rPr>
                        <a:t>Assessment Student Worksheet</a:t>
                      </a:r>
                      <a:r>
                        <a:rPr lang="en" sz="1200">
                          <a:latin typeface="Inter"/>
                          <a:ea typeface="Inter"/>
                          <a:cs typeface="Inter"/>
                          <a:sym typeface="Inter"/>
                        </a:rPr>
                        <a:t>, students should follow along with the presentation, considering the the requirements. Then, use slides 12-13, guide students through the initial brainstorming process. They will choose a myth and go to a corner to work with </a:t>
                      </a:r>
                      <a:r>
                        <a:rPr lang="en" sz="1200">
                          <a:latin typeface="Inter"/>
                          <a:ea typeface="Inter"/>
                          <a:cs typeface="Inter"/>
                          <a:sym typeface="Inter"/>
                        </a:rPr>
                        <a:t>other</a:t>
                      </a:r>
                      <a:r>
                        <a:rPr lang="en" sz="1200">
                          <a:latin typeface="Inter"/>
                          <a:ea typeface="Inter"/>
                          <a:cs typeface="Inter"/>
                          <a:sym typeface="Inter"/>
                        </a:rPr>
                        <a:t> </a:t>
                      </a:r>
                      <a:r>
                        <a:rPr lang="en" sz="1200">
                          <a:latin typeface="Inter"/>
                          <a:ea typeface="Inter"/>
                          <a:cs typeface="Inter"/>
                          <a:sym typeface="Inter"/>
                        </a:rPr>
                        <a:t>students</a:t>
                      </a:r>
                      <a:r>
                        <a:rPr lang="en" sz="1200">
                          <a:latin typeface="Inter"/>
                          <a:ea typeface="Inter"/>
                          <a:cs typeface="Inter"/>
                          <a:sym typeface="Inter"/>
                        </a:rPr>
                        <a:t> to find relevant evidence. Resources are linked on the last page of the student </a:t>
                      </a:r>
                      <a:r>
                        <a:rPr lang="en" sz="1200">
                          <a:latin typeface="Inter"/>
                          <a:ea typeface="Inter"/>
                          <a:cs typeface="Inter"/>
                          <a:sym typeface="Inter"/>
                        </a:rPr>
                        <a:t>worksheet</a:t>
                      </a:r>
                      <a:r>
                        <a:rPr lang="en" sz="1200">
                          <a:latin typeface="Inter"/>
                          <a:ea typeface="Inter"/>
                          <a:cs typeface="Inter"/>
                          <a:sym typeface="Inter"/>
                        </a:rPr>
                        <a:t>. Then students should return to their seats to complete the rest of the brainstorming of their story (pages 1-2)</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40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 and provide digital access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assessment requirements and steps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and support students in brainstorming and planning phase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 about </a:t>
                      </a:r>
                      <a:r>
                        <a:rPr lang="en" sz="1200">
                          <a:solidFill>
                            <a:schemeClr val="dk1"/>
                          </a:solidFill>
                          <a:latin typeface="Inter"/>
                          <a:ea typeface="Inter"/>
                          <a:cs typeface="Inter"/>
                          <a:sym typeface="Inter"/>
                        </a:rPr>
                        <a:t>assessment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requirements</a:t>
                      </a:r>
                      <a:r>
                        <a:rPr lang="en" sz="1200">
                          <a:solidFill>
                            <a:schemeClr val="dk1"/>
                          </a:solidFill>
                          <a:latin typeface="Inter"/>
                          <a:ea typeface="Inter"/>
                          <a:cs typeface="Inter"/>
                          <a:sym typeface="Inter"/>
                        </a:rPr>
                        <a:t> and steps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Choose myth</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Find relevant evidence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planning steps (pages 1-2)</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Assessment</a:t>
            </a:r>
            <a:r>
              <a:rPr lang="en" sz="1800">
                <a:solidFill>
                  <a:schemeClr val="dk1"/>
                </a:solidFill>
                <a:latin typeface="Plus Jakarta Sans Medium"/>
                <a:ea typeface="Plus Jakarta Sans Medium"/>
                <a:cs typeface="Plus Jakarta Sans Medium"/>
                <a:sym typeface="Plus Jakarta Sans Medium"/>
              </a:rPr>
              <a:t>: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716938"/>
          <a:ext cx="3000000" cy="3000000"/>
        </p:xfrm>
        <a:graphic>
          <a:graphicData uri="http://schemas.openxmlformats.org/drawingml/2006/table">
            <a:tbl>
              <a:tblPr>
                <a:noFill/>
                <a:tableStyleId>{C59BA0F2-3C36-4065-9001-4C578E13E256}</a:tableStyleId>
              </a:tblPr>
              <a:tblGrid>
                <a:gridCol w="1458775"/>
                <a:gridCol w="3684800"/>
                <a:gridCol w="3910450"/>
              </a:tblGrid>
              <a:tr h="3544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lang="en">
                          <a:solidFill>
                            <a:schemeClr val="dk1"/>
                          </a:solidFill>
                          <a:latin typeface="Inter"/>
                          <a:ea typeface="Inter"/>
                          <a:cs typeface="Inter"/>
                          <a:sym typeface="Inter"/>
                        </a:rPr>
                        <a:t>LESSON 8</a:t>
                      </a:r>
                      <a:r>
                        <a:rPr lang="en">
                          <a:latin typeface="Inter"/>
                          <a:ea typeface="Inter"/>
                          <a:cs typeface="Inter"/>
                          <a:sym typeface="Inter"/>
                        </a:rPr>
                        <a:t>- Continued</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9816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latin typeface="Inter"/>
                          <a:ea typeface="Inter"/>
                          <a:cs typeface="Inter"/>
                          <a:sym typeface="Inter"/>
                        </a:rPr>
                        <a:t>Students will spend the majority of the lesson creating the storyboard for their children’s story. They will each need a minimum of 8 copies of page 4 of the student worksheet. Extras should be available for students in case of mistakes. Students should also be provided with resources to color their pages if desired.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799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with storyboard pages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a reminder of expectations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Release students to work on their story boards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Support students as need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Use template to create a storyboard</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Use coloring materials if desired</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Ensure all aspects of author’s note are included on final page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508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unit using the </a:t>
                      </a:r>
                      <a:r>
                        <a:rPr lang="en" sz="1200" u="sng">
                          <a:solidFill>
                            <a:schemeClr val="hlink"/>
                          </a:solidFill>
                          <a:latin typeface="Inter"/>
                          <a:ea typeface="Inter"/>
                          <a:cs typeface="Inter"/>
                          <a:sym typeface="Inter"/>
                          <a:hlinkClick r:id="rId4"/>
                        </a:rPr>
                        <a:t>Unit 1 Inquiry Journal</a:t>
                      </a:r>
                      <a:r>
                        <a:rPr lang="en" sz="1200">
                          <a:solidFill>
                            <a:schemeClr val="dk1"/>
                          </a:solidFill>
                          <a:latin typeface="Inter"/>
                          <a:ea typeface="Inter"/>
                          <a:cs typeface="Inter"/>
                          <a:sym typeface="Inter"/>
                        </a:rPr>
                        <a:t>. Students will use page 6 to answer the Essential Question. Consider allowing students to use their notes and/or work with a partner.</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72325">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1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Support students with expectations for CER paragraph (template included in Journal)</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a:t>
                      </a:r>
                      <a:r>
                        <a:rPr lang="en" sz="1200">
                          <a:latin typeface="Inter"/>
                          <a:ea typeface="Inter"/>
                          <a:cs typeface="Inter"/>
                          <a:sym typeface="Inter"/>
                        </a:rPr>
                        <a:t>Unit</a:t>
                      </a:r>
                      <a:r>
                        <a:rPr lang="en" sz="1200">
                          <a:solidFill>
                            <a:srgbClr val="000000"/>
                          </a:solidFill>
                          <a:latin typeface="Inter"/>
                          <a:ea typeface="Inter"/>
                          <a:cs typeface="Inter"/>
                          <a:sym typeface="Inter"/>
                        </a:rPr>
                        <a:t> 1 </a:t>
                      </a:r>
                      <a:r>
                        <a:rPr lang="en" sz="1200">
                          <a:latin typeface="Inter"/>
                          <a:ea typeface="Inter"/>
                          <a:cs typeface="Inter"/>
                          <a:sym typeface="Inter"/>
                        </a:rPr>
                        <a:t>Essential</a:t>
                      </a:r>
                      <a:r>
                        <a:rPr lang="en" sz="1200">
                          <a:solidFill>
                            <a:srgbClr val="000000"/>
                          </a:solidFill>
                          <a:latin typeface="Inter"/>
                          <a:ea typeface="Inter"/>
                          <a:cs typeface="Inter"/>
                          <a:sym typeface="Inter"/>
                        </a:rPr>
                        <a:t> Question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Assessment: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